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2016" y="1992957"/>
            <a:ext cx="7766936" cy="1646302"/>
          </a:xfrm>
        </p:spPr>
        <p:txBody>
          <a:bodyPr/>
          <a:lstStyle/>
          <a:p>
            <a:r>
              <a:rPr lang="nl-NL" dirty="0" smtClean="0"/>
              <a:t>Methodisch handelen Deel 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12016" y="3777088"/>
            <a:ext cx="7766936" cy="1096899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2, </a:t>
            </a:r>
            <a:r>
              <a:rPr lang="nl-NL" dirty="0" smtClean="0"/>
              <a:t>Didactiek aan de </a:t>
            </a:r>
            <a:r>
              <a:rPr lang="nl-NL" dirty="0" smtClean="0"/>
              <a:t>basis</a:t>
            </a:r>
          </a:p>
          <a:p>
            <a:r>
              <a:rPr lang="nl-NL" dirty="0" smtClean="0"/>
              <a:t>Didactische vaardigheden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2917104"/>
            <a:ext cx="5956663" cy="39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67112" cy="1320800"/>
          </a:xfrm>
        </p:spPr>
        <p:txBody>
          <a:bodyPr/>
          <a:lstStyle/>
          <a:p>
            <a:r>
              <a:rPr lang="nl-NL" dirty="0" smtClean="0"/>
              <a:t>Resultaat van die interventies: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9880"/>
            <a:ext cx="8596668" cy="5128485"/>
          </a:xfrm>
        </p:spPr>
        <p:txBody>
          <a:bodyPr/>
          <a:lstStyle/>
          <a:p>
            <a:r>
              <a:rPr lang="nl-NL" dirty="0" smtClean="0"/>
              <a:t>Cliënt / kind: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Voelt zich op zijn gemak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Heeft vertrouwen in jou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Voelt zich gewaardeerd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Ziet jou als goed voorbeeld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Gaat respectvol om met anderen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Wordt gestimuleerd om zijn kwaliteiten en eigenheid te ontwikkelen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Neemt initiatief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Wordt zelfstandiger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Neemt meer verantwoordelijkheid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861" y="0"/>
            <a:ext cx="4422139" cy="23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Zorg</a:t>
            </a:r>
          </a:p>
          <a:p>
            <a:r>
              <a:rPr lang="nl-NL" dirty="0"/>
              <a:t>Ga dan naar boek Methodiek en begeleiden</a:t>
            </a:r>
          </a:p>
          <a:p>
            <a:r>
              <a:rPr lang="nl-NL" dirty="0"/>
              <a:t>Naar VW thema </a:t>
            </a:r>
            <a:r>
              <a:rPr lang="nl-NL" dirty="0" smtClean="0"/>
              <a:t>18</a:t>
            </a:r>
            <a:endParaRPr lang="nl-NL" dirty="0"/>
          </a:p>
          <a:p>
            <a:r>
              <a:rPr lang="nl-NL" dirty="0"/>
              <a:t>Maak </a:t>
            </a:r>
            <a:r>
              <a:rPr lang="nl-NL" dirty="0" smtClean="0"/>
              <a:t>opdracht </a:t>
            </a:r>
            <a:r>
              <a:rPr lang="nl-NL" dirty="0" smtClean="0"/>
              <a:t>8 </a:t>
            </a:r>
            <a:r>
              <a:rPr lang="nl-NL" dirty="0" smtClean="0"/>
              <a:t>&amp; </a:t>
            </a:r>
            <a:r>
              <a:rPr lang="nl-NL" dirty="0" smtClean="0"/>
              <a:t>9</a:t>
            </a:r>
            <a:endParaRPr lang="nl-NL" dirty="0" smtClean="0"/>
          </a:p>
          <a:p>
            <a:r>
              <a:rPr lang="nl-NL" dirty="0" smtClean="0"/>
              <a:t>Sla </a:t>
            </a:r>
            <a:r>
              <a:rPr lang="nl-NL" dirty="0"/>
              <a:t>je opdrachten goed op in je pc, </a:t>
            </a:r>
            <a:r>
              <a:rPr lang="nl-NL" dirty="0" smtClean="0"/>
              <a:t>zijn </a:t>
            </a:r>
            <a:r>
              <a:rPr lang="nl-NL" dirty="0"/>
              <a:t>aan het eind van LP 4</a:t>
            </a:r>
            <a:r>
              <a:rPr lang="nl-NL" dirty="0" smtClean="0"/>
              <a:t> </a:t>
            </a:r>
            <a:r>
              <a:rPr lang="nl-NL" dirty="0"/>
              <a:t>je bewijs van inzet en voorwaarde </a:t>
            </a:r>
            <a:r>
              <a:rPr lang="nl-NL" dirty="0" smtClean="0"/>
              <a:t>voor een geldig </a:t>
            </a:r>
            <a:r>
              <a:rPr lang="nl-NL" dirty="0" err="1" smtClean="0"/>
              <a:t>toetscijfer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Didactisch vaardig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851329" cy="3880773"/>
          </a:xfrm>
        </p:spPr>
        <p:txBody>
          <a:bodyPr/>
          <a:lstStyle/>
          <a:p>
            <a:r>
              <a:rPr lang="nl-NL" dirty="0" smtClean="0"/>
              <a:t>Het op een goede manier inzetten van diverse didactische werkvormen</a:t>
            </a:r>
          </a:p>
          <a:p>
            <a:r>
              <a:rPr lang="nl-NL" dirty="0" smtClean="0"/>
              <a:t>Kijk de kunst af van collega’s</a:t>
            </a:r>
          </a:p>
          <a:p>
            <a:r>
              <a:rPr lang="nl-NL" dirty="0" smtClean="0"/>
              <a:t>Oefenen-oefenen-oefenen</a:t>
            </a:r>
          </a:p>
          <a:p>
            <a:r>
              <a:rPr lang="nl-NL" dirty="0" smtClean="0"/>
              <a:t>Korte instructie, voordoen, evalueren en reflecteren op je handelen</a:t>
            </a:r>
          </a:p>
          <a:p>
            <a:r>
              <a:rPr lang="nl-NL" dirty="0" smtClean="0"/>
              <a:t>Hoeveel oefening nodig is hangt af van complexiteit handeling + persoon</a:t>
            </a:r>
          </a:p>
          <a:p>
            <a:r>
              <a:rPr lang="nl-NL" dirty="0" smtClean="0"/>
              <a:t>Inparkeren gaat bij de ene persoon direct goed, anderen moeten elke les oefenen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9293" r="30522" b="26828"/>
          <a:stretch/>
        </p:blipFill>
        <p:spPr>
          <a:xfrm>
            <a:off x="1161314" y="3936075"/>
            <a:ext cx="3814354" cy="289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7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58552" cy="1320800"/>
          </a:xfrm>
        </p:spPr>
        <p:txBody>
          <a:bodyPr/>
          <a:lstStyle/>
          <a:p>
            <a:r>
              <a:rPr lang="nl-NL" dirty="0" smtClean="0"/>
              <a:t>Uitgangspunten didactische vaardigheden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Werk volgens driestappenplan (wie kent hem nog?)</a:t>
            </a:r>
          </a:p>
          <a:p>
            <a:pPr marL="0" indent="0">
              <a:buNone/>
            </a:pPr>
            <a:r>
              <a:rPr lang="nl-NL" dirty="0" smtClean="0"/>
              <a:t>     Voordoen (1), eigen maken (of inoefenen) (2) en toepassen (3)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didactische werkvorm die aansluit bij je leerdoel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didactische werkvorm die aansluit bij mogelijkheden cliënt/kind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Sluit aan bij leerstijl van cliënt/kind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2" y="3389366"/>
            <a:ext cx="3590341" cy="329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9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Didactische sleutelvragen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Aanbieden van leeractiviteiten is soms lastig</a:t>
            </a:r>
          </a:p>
          <a:p>
            <a:r>
              <a:rPr lang="nl-NL" dirty="0" smtClean="0"/>
              <a:t>Met het stellen van heldere vragen wordt het sneller duidelijk</a:t>
            </a:r>
          </a:p>
          <a:p>
            <a:r>
              <a:rPr lang="nl-NL" dirty="0" smtClean="0"/>
              <a:t>Deze vragen noem je didactische sleutelvragen</a:t>
            </a:r>
          </a:p>
          <a:p>
            <a:r>
              <a:rPr lang="nl-NL" dirty="0" smtClean="0"/>
              <a:t>Bij het voorbereiden, uitvoeren en evalueren stel je ze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45" y="2946605"/>
            <a:ext cx="4286522" cy="27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8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sleutelvragen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7566"/>
            <a:ext cx="8596668" cy="3880773"/>
          </a:xfrm>
        </p:spPr>
        <p:txBody>
          <a:bodyPr/>
          <a:lstStyle/>
          <a:p>
            <a:r>
              <a:rPr lang="nl-NL" dirty="0" smtClean="0"/>
              <a:t>Beginsituatie vaststellen:</a:t>
            </a:r>
          </a:p>
          <a:p>
            <a:pPr>
              <a:buFontTx/>
              <a:buChar char="-"/>
            </a:pPr>
            <a:r>
              <a:rPr lang="nl-NL" dirty="0" smtClean="0"/>
              <a:t>Waar moet ik beginnen?</a:t>
            </a:r>
          </a:p>
          <a:p>
            <a:r>
              <a:rPr lang="nl-NL" dirty="0" smtClean="0"/>
              <a:t>Doelstelling vaststellen:</a:t>
            </a:r>
          </a:p>
          <a:p>
            <a:pPr>
              <a:buFontTx/>
              <a:buChar char="-"/>
            </a:pPr>
            <a:r>
              <a:rPr lang="nl-NL" dirty="0" smtClean="0"/>
              <a:t>Wat wil ik bereiken?</a:t>
            </a:r>
          </a:p>
          <a:p>
            <a:r>
              <a:rPr lang="nl-NL" dirty="0" smtClean="0"/>
              <a:t>Uitvoering leeractiviteit:</a:t>
            </a:r>
          </a:p>
          <a:p>
            <a:pPr>
              <a:buFontTx/>
              <a:buChar char="-"/>
            </a:pPr>
            <a:r>
              <a:rPr lang="nl-NL" dirty="0" smtClean="0"/>
              <a:t>Hoe ga ik leeractiviteiten geven?</a:t>
            </a:r>
          </a:p>
          <a:p>
            <a:r>
              <a:rPr lang="nl-NL" dirty="0" smtClean="0"/>
              <a:t>Evaluatie leeractiviteit:</a:t>
            </a:r>
          </a:p>
          <a:p>
            <a:pPr>
              <a:buFontTx/>
              <a:buChar char="-"/>
            </a:pPr>
            <a:r>
              <a:rPr lang="nl-NL" dirty="0" smtClean="0"/>
              <a:t>Heb ik mijn doel bereikt?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9730"/>
          <a:stretch/>
        </p:blipFill>
        <p:spPr>
          <a:xfrm>
            <a:off x="677334" y="4688531"/>
            <a:ext cx="3852319" cy="135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9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concreet: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786015" cy="55880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Beginsituatie vaststellen:</a:t>
            </a:r>
          </a:p>
          <a:p>
            <a:pPr>
              <a:buFontTx/>
              <a:buChar char="-"/>
            </a:pPr>
            <a:r>
              <a:rPr lang="nl-NL" dirty="0"/>
              <a:t>Waar moet ik beginnen</a:t>
            </a:r>
            <a:r>
              <a:rPr lang="nl-NL" dirty="0" smtClean="0"/>
              <a:t>? 				Kwartiertje fitness met licht </a:t>
            </a:r>
          </a:p>
          <a:p>
            <a:pPr marL="0" indent="0">
              <a:buNone/>
            </a:pPr>
            <a:r>
              <a:rPr lang="nl-NL" dirty="0" smtClean="0"/>
              <a:t>										dementerende mevr. de Bie per dag</a:t>
            </a:r>
            <a:endParaRPr lang="nl-NL" dirty="0"/>
          </a:p>
          <a:p>
            <a:r>
              <a:rPr lang="nl-NL" dirty="0">
                <a:solidFill>
                  <a:schemeClr val="tx2"/>
                </a:solidFill>
              </a:rPr>
              <a:t>Doelstelling vaststellen:</a:t>
            </a:r>
          </a:p>
          <a:p>
            <a:pPr>
              <a:buFontTx/>
              <a:buChar char="-"/>
            </a:pPr>
            <a:r>
              <a:rPr lang="nl-NL" dirty="0"/>
              <a:t>Wat wil ik bereiken</a:t>
            </a:r>
            <a:r>
              <a:rPr lang="nl-NL" dirty="0" smtClean="0"/>
              <a:t>? 					Dat mevrouw de Bie zich lichamelijk fit blijft voelen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					en het volhoudt</a:t>
            </a:r>
            <a:endParaRPr lang="nl-NL" dirty="0"/>
          </a:p>
          <a:p>
            <a:r>
              <a:rPr lang="nl-NL" dirty="0">
                <a:solidFill>
                  <a:schemeClr val="tx2"/>
                </a:solidFill>
              </a:rPr>
              <a:t>Uitvoering leeractiviteit:</a:t>
            </a:r>
          </a:p>
          <a:p>
            <a:pPr>
              <a:buFontTx/>
              <a:buChar char="-"/>
            </a:pPr>
            <a:r>
              <a:rPr lang="nl-NL" dirty="0"/>
              <a:t>Hoe </a:t>
            </a:r>
            <a:r>
              <a:rPr lang="nl-NL" dirty="0" smtClean="0"/>
              <a:t>ga ik leeractiviteiten geven? 		Oefeningen die zittend en steunend op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					rollator worden gegeven</a:t>
            </a:r>
            <a:endParaRPr lang="nl-NL" dirty="0"/>
          </a:p>
          <a:p>
            <a:r>
              <a:rPr lang="nl-NL" dirty="0">
                <a:solidFill>
                  <a:schemeClr val="tx2"/>
                </a:solidFill>
              </a:rPr>
              <a:t>Evaluatie leeractiviteit:</a:t>
            </a:r>
          </a:p>
          <a:p>
            <a:pPr>
              <a:buFontTx/>
              <a:buChar char="-"/>
            </a:pPr>
            <a:r>
              <a:rPr lang="nl-NL" dirty="0"/>
              <a:t>Heb ik mijn doel bereikt</a:t>
            </a:r>
            <a:r>
              <a:rPr lang="nl-NL" dirty="0" smtClean="0"/>
              <a:t>? 				Nagaan of mevrouw de Bie zich door de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					fitness- oefeningen fitter voelt en het volhoudt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577" r="29811"/>
          <a:stretch/>
        </p:blipFill>
        <p:spPr>
          <a:xfrm>
            <a:off x="9146305" y="-1"/>
            <a:ext cx="3045696" cy="25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54" y="4204350"/>
            <a:ext cx="3479073" cy="249443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Pedagogisch klimaat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Zorg voor een veilig pedagogisch klimaat</a:t>
            </a:r>
          </a:p>
          <a:p>
            <a:r>
              <a:rPr lang="nl-NL" dirty="0" smtClean="0"/>
              <a:t>Veilig gevoel maakt dat cliënt of kind informatie makkelijker oppakt en verwerkt</a:t>
            </a:r>
          </a:p>
          <a:p>
            <a:r>
              <a:rPr lang="nl-NL" dirty="0" smtClean="0"/>
              <a:t>Client of kind moet zich veilig en vertrouwd bij je voelen</a:t>
            </a:r>
          </a:p>
          <a:p>
            <a:r>
              <a:rPr lang="nl-NL" dirty="0" smtClean="0"/>
              <a:t>Gaat om zowel (leer)omgeving als relatie tussen begeleider en cliënt/kind</a:t>
            </a:r>
          </a:p>
          <a:p>
            <a:r>
              <a:rPr lang="nl-NL" dirty="0" smtClean="0"/>
              <a:t>Sfeer is heel bepalend voor het leer- en ontwikkelingsvermogen van cliënt/kind</a:t>
            </a:r>
          </a:p>
          <a:p>
            <a:r>
              <a:rPr lang="nl-NL" dirty="0" smtClean="0"/>
              <a:t>Het goede nieuws: als begeleider heb je zelf ontzettend veel invloed op de sfeer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703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op pedagogisch klimaat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7962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Zorg voor:</a:t>
            </a:r>
          </a:p>
          <a:p>
            <a:r>
              <a:rPr lang="nl-NL" dirty="0" smtClean="0"/>
              <a:t>Onderling respect</a:t>
            </a:r>
          </a:p>
          <a:p>
            <a:r>
              <a:rPr lang="nl-NL" dirty="0"/>
              <a:t>E</a:t>
            </a:r>
            <a:r>
              <a:rPr lang="nl-NL" dirty="0" smtClean="0"/>
              <a:t>en uitdagende (leer)omgeving</a:t>
            </a:r>
            <a:endParaRPr lang="nl-NL" dirty="0"/>
          </a:p>
          <a:p>
            <a:r>
              <a:rPr lang="nl-NL" dirty="0" smtClean="0"/>
              <a:t>Ordelijke functionele ruimten</a:t>
            </a:r>
          </a:p>
          <a:p>
            <a:r>
              <a:rPr lang="nl-NL" dirty="0" smtClean="0"/>
              <a:t>Duidelijke omgangsregels</a:t>
            </a:r>
          </a:p>
          <a:p>
            <a:r>
              <a:rPr lang="nl-NL" dirty="0" smtClean="0"/>
              <a:t>Het bevorderen van onderling respect</a:t>
            </a:r>
          </a:p>
          <a:p>
            <a:r>
              <a:rPr lang="nl-NL" dirty="0" smtClean="0"/>
              <a:t>Het stimuleren van zelfstandigheid en verantwoordelijkheid</a:t>
            </a:r>
          </a:p>
          <a:p>
            <a:r>
              <a:rPr lang="nl-NL" dirty="0" smtClean="0"/>
              <a:t>Het ondersteunen van het zelfvertrouwen (‘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dó </a:t>
            </a:r>
            <a:r>
              <a:rPr lang="nl-NL" dirty="0" err="1" smtClean="0"/>
              <a:t>that</a:t>
            </a:r>
            <a:r>
              <a:rPr lang="nl-NL" dirty="0" smtClean="0"/>
              <a:t>’)</a:t>
            </a:r>
          </a:p>
          <a:p>
            <a:r>
              <a:rPr lang="nl-NL" dirty="0" smtClean="0"/>
              <a:t>Het bieden van structuur in de (leef)groep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710" y="3788229"/>
            <a:ext cx="4432290" cy="30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6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2243" cy="1320800"/>
          </a:xfrm>
        </p:spPr>
        <p:txBody>
          <a:bodyPr/>
          <a:lstStyle/>
          <a:p>
            <a:r>
              <a:rPr lang="nl-NL" dirty="0" smtClean="0"/>
              <a:t>Pedagogische vaardigheden (interventies)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5826035"/>
          </a:xfrm>
        </p:spPr>
        <p:txBody>
          <a:bodyPr/>
          <a:lstStyle/>
          <a:p>
            <a:r>
              <a:rPr lang="nl-NL" dirty="0" smtClean="0"/>
              <a:t>Duidelijke regels/afspraken</a:t>
            </a:r>
          </a:p>
          <a:p>
            <a:r>
              <a:rPr lang="nl-NL" dirty="0" smtClean="0"/>
              <a:t>De regels bewaken (optreden bij pestgedrag)</a:t>
            </a:r>
          </a:p>
          <a:p>
            <a:r>
              <a:rPr lang="nl-NL" dirty="0" smtClean="0"/>
              <a:t>Voorspelbaar zijn in je gedrag</a:t>
            </a:r>
          </a:p>
          <a:p>
            <a:r>
              <a:rPr lang="nl-NL" dirty="0" smtClean="0"/>
              <a:t>(Leer)omgeving die rust en zekerheid uitstraalt</a:t>
            </a:r>
          </a:p>
          <a:p>
            <a:r>
              <a:rPr lang="nl-NL" dirty="0" smtClean="0"/>
              <a:t>Benoem gewenst gedrag</a:t>
            </a:r>
          </a:p>
          <a:p>
            <a:r>
              <a:rPr lang="nl-NL" dirty="0" smtClean="0"/>
              <a:t>Wees het goede voorbeeld</a:t>
            </a:r>
          </a:p>
          <a:p>
            <a:r>
              <a:rPr lang="nl-NL" dirty="0" smtClean="0"/>
              <a:t>Geef positieve feedback</a:t>
            </a:r>
          </a:p>
          <a:p>
            <a:r>
              <a:rPr lang="nl-NL" dirty="0" smtClean="0"/>
              <a:t>Complimenteer gewenst gedrag regelmatig</a:t>
            </a:r>
          </a:p>
          <a:p>
            <a:r>
              <a:rPr lang="nl-NL" dirty="0" smtClean="0"/>
              <a:t>Help bij het leren van gemaakte fouten</a:t>
            </a:r>
          </a:p>
          <a:p>
            <a:r>
              <a:rPr lang="nl-NL" dirty="0" smtClean="0"/>
              <a:t>Oordeel enkel zorgvuldig</a:t>
            </a:r>
          </a:p>
          <a:p>
            <a:r>
              <a:rPr lang="nl-NL" dirty="0" smtClean="0"/>
              <a:t>Bouw taken op qua moeilijkheidsgraad</a:t>
            </a:r>
          </a:p>
          <a:p>
            <a:r>
              <a:rPr lang="nl-NL" dirty="0" smtClean="0"/>
              <a:t>Leer kind/cliënt omgaan met zijn mogelijkheden en onmogelijkheden</a:t>
            </a:r>
          </a:p>
          <a:p>
            <a:r>
              <a:rPr lang="nl-NL" dirty="0" smtClean="0"/>
              <a:t>Wees betrokken, ondernemend, enthousiast, positief</a:t>
            </a:r>
          </a:p>
          <a:p>
            <a:r>
              <a:rPr lang="nl-NL" dirty="0" smtClean="0"/>
              <a:t>Stuur bij in de goede richting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414" r="3450"/>
          <a:stretch/>
        </p:blipFill>
        <p:spPr>
          <a:xfrm>
            <a:off x="8316518" y="4754880"/>
            <a:ext cx="3875482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1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602A1F-12DE-4525-B5BE-65547BD74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916BB6-B82A-461B-8FA1-04A47B0C4B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120C68-D435-4D5D-8AA3-C9ED7DF3EC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f671bd0-527c-4d2a-98b8-6946169f1e35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497</Words>
  <Application>Microsoft Office PowerPoint</Application>
  <PresentationFormat>Breedbeeld</PresentationFormat>
  <Paragraphs>93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Methodisch handelen Deel 4</vt:lpstr>
      <vt:lpstr>Didactisch vaardig worden</vt:lpstr>
      <vt:lpstr>Uitgangspunten didactische vaardigheden</vt:lpstr>
      <vt:lpstr>Didactische sleutelvragen</vt:lpstr>
      <vt:lpstr>Voorbeelden sleutelvragen</vt:lpstr>
      <vt:lpstr>Nu concreet:</vt:lpstr>
      <vt:lpstr>Pedagogisch klimaat</vt:lpstr>
      <vt:lpstr>Invloed op pedagogisch klimaat</vt:lpstr>
      <vt:lpstr>Pedagogische vaardigheden (interventies)</vt:lpstr>
      <vt:lpstr>Resultaat van die interventies: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Methodisch handelen Deel 4</dc:title>
  <dc:creator>Simon Poelman</dc:creator>
  <cp:lastModifiedBy>Simon Poelman</cp:lastModifiedBy>
  <cp:revision>10</cp:revision>
  <dcterms:created xsi:type="dcterms:W3CDTF">2020-05-12T20:10:03Z</dcterms:created>
  <dcterms:modified xsi:type="dcterms:W3CDTF">2020-05-12T21:30:42Z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