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5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912016" y="1992957"/>
            <a:ext cx="7766936" cy="1646302"/>
          </a:xfrm>
        </p:spPr>
        <p:txBody>
          <a:bodyPr/>
          <a:lstStyle/>
          <a:p>
            <a:r>
              <a:rPr lang="nl-NL" dirty="0" smtClean="0"/>
              <a:t>Methodisch handelen Deel 4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912016" y="3777088"/>
            <a:ext cx="7766936" cy="1096899"/>
          </a:xfrm>
        </p:spPr>
        <p:txBody>
          <a:bodyPr/>
          <a:lstStyle/>
          <a:p>
            <a:r>
              <a:rPr lang="nl-NL" dirty="0" smtClean="0"/>
              <a:t>Les </a:t>
            </a:r>
            <a:r>
              <a:rPr lang="nl-NL" dirty="0" smtClean="0"/>
              <a:t>2, </a:t>
            </a:r>
            <a:r>
              <a:rPr lang="nl-NL" dirty="0" smtClean="0"/>
              <a:t>Didactiek aan de </a:t>
            </a:r>
            <a:r>
              <a:rPr lang="nl-NL" dirty="0" smtClean="0"/>
              <a:t>basis</a:t>
            </a:r>
          </a:p>
          <a:p>
            <a:r>
              <a:rPr lang="nl-NL" dirty="0" smtClean="0"/>
              <a:t>Didactische vaardigheden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263" y="2917104"/>
            <a:ext cx="5956663" cy="3913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767112" cy="1320800"/>
          </a:xfrm>
        </p:spPr>
        <p:txBody>
          <a:bodyPr/>
          <a:lstStyle/>
          <a:p>
            <a:r>
              <a:rPr lang="nl-NL" dirty="0" smtClean="0"/>
              <a:t>Resultaat van die interventies: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89880"/>
            <a:ext cx="8596668" cy="5128485"/>
          </a:xfrm>
        </p:spPr>
        <p:txBody>
          <a:bodyPr/>
          <a:lstStyle/>
          <a:p>
            <a:r>
              <a:rPr lang="nl-NL" dirty="0" smtClean="0"/>
              <a:t>Cliënt / kind: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Voelt zich op zijn gemak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Heeft vertrouwen in jou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Voelt zich gewaardeerd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Ziet jou als goed voorbeeld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Gaat respectvol om met anderen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Wordt gestimuleerd om zijn kwaliteiten en eigenheid te ontwikkelen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Neemt initiatief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Wordt zelfstandiger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Neemt meer verantwoordelijkheid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9861" y="0"/>
            <a:ext cx="4422139" cy="232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87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smtClean="0"/>
              <a:t>Opdrachten </a:t>
            </a:r>
            <a:r>
              <a:rPr lang="nl-NL" dirty="0" err="1" smtClean="0"/>
              <a:t>Angerenstein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3880773"/>
          </a:xfrm>
        </p:spPr>
        <p:txBody>
          <a:bodyPr/>
          <a:lstStyle/>
          <a:p>
            <a:r>
              <a:rPr lang="nl-NL" dirty="0"/>
              <a:t>Ga naar van welzijn.angerenstein.nl</a:t>
            </a:r>
          </a:p>
          <a:p>
            <a:r>
              <a:rPr lang="nl-NL" dirty="0"/>
              <a:t>Ga naar Maatschappelijke Zorg</a:t>
            </a:r>
          </a:p>
          <a:p>
            <a:r>
              <a:rPr lang="nl-NL" dirty="0"/>
              <a:t>Ga dan naar boek Methodiek en begeleiden</a:t>
            </a:r>
          </a:p>
          <a:p>
            <a:r>
              <a:rPr lang="nl-NL" dirty="0"/>
              <a:t>Naar VW thema </a:t>
            </a:r>
            <a:r>
              <a:rPr lang="nl-NL" dirty="0" smtClean="0"/>
              <a:t>18</a:t>
            </a:r>
            <a:endParaRPr lang="nl-NL" dirty="0"/>
          </a:p>
          <a:p>
            <a:r>
              <a:rPr lang="nl-NL" dirty="0"/>
              <a:t>Maak </a:t>
            </a:r>
            <a:r>
              <a:rPr lang="nl-NL" dirty="0" smtClean="0"/>
              <a:t>opdracht </a:t>
            </a:r>
            <a:r>
              <a:rPr lang="nl-NL" dirty="0" smtClean="0"/>
              <a:t>8 </a:t>
            </a:r>
            <a:r>
              <a:rPr lang="nl-NL" dirty="0" smtClean="0"/>
              <a:t>&amp; </a:t>
            </a:r>
            <a:r>
              <a:rPr lang="nl-NL" dirty="0" smtClean="0"/>
              <a:t>9</a:t>
            </a:r>
            <a:endParaRPr lang="nl-NL" dirty="0" smtClean="0"/>
          </a:p>
          <a:p>
            <a:r>
              <a:rPr lang="nl-NL" dirty="0" smtClean="0"/>
              <a:t>Sla </a:t>
            </a:r>
            <a:r>
              <a:rPr lang="nl-NL" dirty="0"/>
              <a:t>je opdrachten goed op in je pc, </a:t>
            </a:r>
            <a:r>
              <a:rPr lang="nl-NL" dirty="0" smtClean="0"/>
              <a:t>zijn </a:t>
            </a:r>
            <a:r>
              <a:rPr lang="nl-NL" dirty="0"/>
              <a:t>aan het eind van LP 4</a:t>
            </a:r>
            <a:r>
              <a:rPr lang="nl-NL" dirty="0" smtClean="0"/>
              <a:t> </a:t>
            </a:r>
            <a:r>
              <a:rPr lang="nl-NL" dirty="0"/>
              <a:t>je bewijs van inzet en voorwaarde </a:t>
            </a:r>
            <a:r>
              <a:rPr lang="nl-NL" dirty="0" smtClean="0"/>
              <a:t>voor een geldig </a:t>
            </a:r>
            <a:r>
              <a:rPr lang="nl-NL" dirty="0" err="1" smtClean="0"/>
              <a:t>toetscijfer</a:t>
            </a:r>
            <a:r>
              <a:rPr lang="nl-NL" dirty="0" smtClean="0"/>
              <a:t>.</a:t>
            </a:r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1354" y="1"/>
            <a:ext cx="2950646" cy="420624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402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Didactisch vaardig worden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9851329" cy="3880773"/>
          </a:xfrm>
        </p:spPr>
        <p:txBody>
          <a:bodyPr/>
          <a:lstStyle/>
          <a:p>
            <a:r>
              <a:rPr lang="nl-NL" dirty="0" smtClean="0"/>
              <a:t>Het op een goede manier inzetten van diverse didactische werkvormen</a:t>
            </a:r>
          </a:p>
          <a:p>
            <a:r>
              <a:rPr lang="nl-NL" dirty="0" smtClean="0"/>
              <a:t>Kijk de kunst af van collega’s</a:t>
            </a:r>
          </a:p>
          <a:p>
            <a:r>
              <a:rPr lang="nl-NL" dirty="0" smtClean="0"/>
              <a:t>Oefenen-oefenen-oefenen</a:t>
            </a:r>
          </a:p>
          <a:p>
            <a:r>
              <a:rPr lang="nl-NL" dirty="0" smtClean="0"/>
              <a:t>Korte instructie, voordoen, evalueren en reflecteren op je handelen</a:t>
            </a:r>
          </a:p>
          <a:p>
            <a:r>
              <a:rPr lang="nl-NL" dirty="0" smtClean="0"/>
              <a:t>Hoeveel oefening nodig is hangt af van complexiteit handeling + persoon</a:t>
            </a:r>
          </a:p>
          <a:p>
            <a:r>
              <a:rPr lang="nl-NL" dirty="0" smtClean="0"/>
              <a:t>Inparkeren gaat bij de ene persoon direct goed, anderen moeten elke les oefenen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29293" r="30522" b="26828"/>
          <a:stretch/>
        </p:blipFill>
        <p:spPr>
          <a:xfrm>
            <a:off x="1161314" y="3936075"/>
            <a:ext cx="3814354" cy="289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07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858552" cy="1320800"/>
          </a:xfrm>
        </p:spPr>
        <p:txBody>
          <a:bodyPr/>
          <a:lstStyle/>
          <a:p>
            <a:r>
              <a:rPr lang="nl-NL" dirty="0" smtClean="0"/>
              <a:t>Uitgangspunten didactische vaardigheden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Werk volgens driestappenplan (wie kent hem nog?)</a:t>
            </a:r>
          </a:p>
          <a:p>
            <a:pPr marL="0" indent="0">
              <a:buNone/>
            </a:pPr>
            <a:r>
              <a:rPr lang="nl-NL" dirty="0" smtClean="0"/>
              <a:t>     Voordoen (1), eigen maken (of inoefenen) (2) en toepassen (3)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Kies didactische werkvorm die aansluit bij je leerdoel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Kies didactische werkvorm die aansluit bij mogelijkheden cliënt/kind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Sluit aan bij leerstijl van cliënt/kind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342" y="3389366"/>
            <a:ext cx="3590341" cy="3298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19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Didactische sleutelvragen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Aanbieden van leeractiviteiten is soms lastig</a:t>
            </a:r>
          </a:p>
          <a:p>
            <a:r>
              <a:rPr lang="nl-NL" dirty="0" smtClean="0"/>
              <a:t>Met het stellen van heldere vragen wordt het sneller duidelijk</a:t>
            </a:r>
          </a:p>
          <a:p>
            <a:r>
              <a:rPr lang="nl-NL" dirty="0" smtClean="0"/>
              <a:t>Deze vragen noem je didactische sleutelvragen</a:t>
            </a:r>
          </a:p>
          <a:p>
            <a:r>
              <a:rPr lang="nl-NL" dirty="0" smtClean="0"/>
              <a:t>Bij het voorbereiden, uitvoeren en evalueren stel je ze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345" y="2946605"/>
            <a:ext cx="4286522" cy="2720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687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Voorbeelden sleutelvragen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87566"/>
            <a:ext cx="8596668" cy="3880773"/>
          </a:xfrm>
        </p:spPr>
        <p:txBody>
          <a:bodyPr/>
          <a:lstStyle/>
          <a:p>
            <a:r>
              <a:rPr lang="nl-NL" dirty="0" smtClean="0"/>
              <a:t>Beginsituatie vaststellen:</a:t>
            </a:r>
          </a:p>
          <a:p>
            <a:pPr>
              <a:buFontTx/>
              <a:buChar char="-"/>
            </a:pPr>
            <a:r>
              <a:rPr lang="nl-NL" dirty="0" smtClean="0"/>
              <a:t>Waar moet ik beginnen?</a:t>
            </a:r>
          </a:p>
          <a:p>
            <a:r>
              <a:rPr lang="nl-NL" dirty="0" smtClean="0"/>
              <a:t>Doelstelling vaststellen:</a:t>
            </a:r>
          </a:p>
          <a:p>
            <a:pPr>
              <a:buFontTx/>
              <a:buChar char="-"/>
            </a:pPr>
            <a:r>
              <a:rPr lang="nl-NL" dirty="0" smtClean="0"/>
              <a:t>Wat wil ik bereiken?</a:t>
            </a:r>
          </a:p>
          <a:p>
            <a:r>
              <a:rPr lang="nl-NL" dirty="0" smtClean="0"/>
              <a:t>Uitvoering leeractiviteit:</a:t>
            </a:r>
          </a:p>
          <a:p>
            <a:pPr>
              <a:buFontTx/>
              <a:buChar char="-"/>
            </a:pPr>
            <a:r>
              <a:rPr lang="nl-NL" dirty="0" smtClean="0"/>
              <a:t>Hoe ga ik leeractiviteiten geven?</a:t>
            </a:r>
          </a:p>
          <a:p>
            <a:r>
              <a:rPr lang="nl-NL" dirty="0" smtClean="0"/>
              <a:t>Evaluatie leeractiviteit:</a:t>
            </a:r>
          </a:p>
          <a:p>
            <a:pPr>
              <a:buFontTx/>
              <a:buChar char="-"/>
            </a:pPr>
            <a:r>
              <a:rPr lang="nl-NL" dirty="0" smtClean="0"/>
              <a:t>Heb ik mijn doel bereikt?</a:t>
            </a:r>
          </a:p>
          <a:p>
            <a:pPr marL="0" indent="0">
              <a:buNone/>
            </a:pPr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29730"/>
          <a:stretch/>
        </p:blipFill>
        <p:spPr>
          <a:xfrm>
            <a:off x="677334" y="4688531"/>
            <a:ext cx="3852319" cy="1357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990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Nu concreet: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9786015" cy="5588000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tx2"/>
                </a:solidFill>
              </a:rPr>
              <a:t>Beginsituatie vaststellen:</a:t>
            </a:r>
          </a:p>
          <a:p>
            <a:pPr>
              <a:buFontTx/>
              <a:buChar char="-"/>
            </a:pPr>
            <a:r>
              <a:rPr lang="nl-NL" dirty="0"/>
              <a:t>Waar moet ik beginnen</a:t>
            </a:r>
            <a:r>
              <a:rPr lang="nl-NL" dirty="0" smtClean="0"/>
              <a:t>? 				Kwartiertje fitness met licht </a:t>
            </a:r>
          </a:p>
          <a:p>
            <a:pPr marL="0" indent="0">
              <a:buNone/>
            </a:pPr>
            <a:r>
              <a:rPr lang="nl-NL" dirty="0" smtClean="0"/>
              <a:t>										dementerende mevr. de Bie per dag</a:t>
            </a:r>
            <a:endParaRPr lang="nl-NL" dirty="0"/>
          </a:p>
          <a:p>
            <a:r>
              <a:rPr lang="nl-NL" dirty="0">
                <a:solidFill>
                  <a:schemeClr val="tx2"/>
                </a:solidFill>
              </a:rPr>
              <a:t>Doelstelling vaststellen:</a:t>
            </a:r>
          </a:p>
          <a:p>
            <a:pPr>
              <a:buFontTx/>
              <a:buChar char="-"/>
            </a:pPr>
            <a:r>
              <a:rPr lang="nl-NL" dirty="0"/>
              <a:t>Wat wil ik bereiken</a:t>
            </a:r>
            <a:r>
              <a:rPr lang="nl-NL" dirty="0" smtClean="0"/>
              <a:t>? 					Dat mevrouw de Bie zich lichamelijk fit blijft voelen 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								en het volhoudt</a:t>
            </a:r>
            <a:endParaRPr lang="nl-NL" dirty="0"/>
          </a:p>
          <a:p>
            <a:r>
              <a:rPr lang="nl-NL" dirty="0">
                <a:solidFill>
                  <a:schemeClr val="tx2"/>
                </a:solidFill>
              </a:rPr>
              <a:t>Uitvoering leeractiviteit:</a:t>
            </a:r>
          </a:p>
          <a:p>
            <a:pPr>
              <a:buFontTx/>
              <a:buChar char="-"/>
            </a:pPr>
            <a:r>
              <a:rPr lang="nl-NL" dirty="0"/>
              <a:t>Hoe </a:t>
            </a:r>
            <a:r>
              <a:rPr lang="nl-NL" dirty="0" smtClean="0"/>
              <a:t>ga ik leeractiviteiten geven? 		Oefeningen die zittend en steunend op 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								rollator worden gegeven</a:t>
            </a:r>
            <a:endParaRPr lang="nl-NL" dirty="0"/>
          </a:p>
          <a:p>
            <a:r>
              <a:rPr lang="nl-NL" dirty="0">
                <a:solidFill>
                  <a:schemeClr val="tx2"/>
                </a:solidFill>
              </a:rPr>
              <a:t>Evaluatie leeractiviteit:</a:t>
            </a:r>
          </a:p>
          <a:p>
            <a:pPr>
              <a:buFontTx/>
              <a:buChar char="-"/>
            </a:pPr>
            <a:r>
              <a:rPr lang="nl-NL" dirty="0"/>
              <a:t>Heb ik mijn doel bereikt</a:t>
            </a:r>
            <a:r>
              <a:rPr lang="nl-NL" dirty="0" smtClean="0"/>
              <a:t>? 				Nagaan of mevrouw de Bie zich door de 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								fitness- oefeningen fitter voelt en het volhoudt</a:t>
            </a:r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4577" r="29811"/>
          <a:stretch/>
        </p:blipFill>
        <p:spPr>
          <a:xfrm>
            <a:off x="9146305" y="-1"/>
            <a:ext cx="3045696" cy="2599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878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154" y="4204350"/>
            <a:ext cx="3479073" cy="249443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Pedagogisch klimaat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Zorg voor een veilig pedagogisch klimaat</a:t>
            </a:r>
          </a:p>
          <a:p>
            <a:r>
              <a:rPr lang="nl-NL" dirty="0" smtClean="0"/>
              <a:t>Veilig gevoel maakt dat cliënt of kind informatie makkelijker oppakt en verwerkt</a:t>
            </a:r>
          </a:p>
          <a:p>
            <a:r>
              <a:rPr lang="nl-NL" dirty="0" smtClean="0"/>
              <a:t>Client of kind moet zich veilig en vertrouwd bij je voelen</a:t>
            </a:r>
          </a:p>
          <a:p>
            <a:r>
              <a:rPr lang="nl-NL" dirty="0" smtClean="0"/>
              <a:t>Gaat om zowel (leer)omgeving als relatie tussen begeleider en cliënt/kind</a:t>
            </a:r>
          </a:p>
          <a:p>
            <a:r>
              <a:rPr lang="nl-NL" dirty="0" smtClean="0"/>
              <a:t>Sfeer is heel bepalend voor het leer- en ontwikkelingsvermogen van cliënt/kind</a:t>
            </a:r>
          </a:p>
          <a:p>
            <a:r>
              <a:rPr lang="nl-NL" dirty="0" smtClean="0"/>
              <a:t>Het goede nieuws: als begeleider heb je zelf ontzettend veel invloed op de sfeer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7038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Invloed op pedagogisch klimaat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07962" y="1270000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nl-NL" b="1" u="sng" dirty="0" smtClean="0"/>
              <a:t>Zorg voor:</a:t>
            </a:r>
          </a:p>
          <a:p>
            <a:r>
              <a:rPr lang="nl-NL" dirty="0" smtClean="0"/>
              <a:t>Onderling respect</a:t>
            </a:r>
          </a:p>
          <a:p>
            <a:r>
              <a:rPr lang="nl-NL" dirty="0"/>
              <a:t>E</a:t>
            </a:r>
            <a:r>
              <a:rPr lang="nl-NL" dirty="0" smtClean="0"/>
              <a:t>en uitdagende (leer)omgeving</a:t>
            </a:r>
            <a:endParaRPr lang="nl-NL" dirty="0"/>
          </a:p>
          <a:p>
            <a:r>
              <a:rPr lang="nl-NL" dirty="0" smtClean="0"/>
              <a:t>Ordelijke functionele ruimten</a:t>
            </a:r>
          </a:p>
          <a:p>
            <a:r>
              <a:rPr lang="nl-NL" dirty="0" smtClean="0"/>
              <a:t>Duidelijke omgangsregels</a:t>
            </a:r>
          </a:p>
          <a:p>
            <a:r>
              <a:rPr lang="nl-NL" dirty="0" smtClean="0"/>
              <a:t>Het bevorderen van onderling respect</a:t>
            </a:r>
          </a:p>
          <a:p>
            <a:r>
              <a:rPr lang="nl-NL" dirty="0" smtClean="0"/>
              <a:t>Het stimuleren van zelfstandigheid en verantwoordelijkheid</a:t>
            </a:r>
          </a:p>
          <a:p>
            <a:r>
              <a:rPr lang="nl-NL" dirty="0" smtClean="0"/>
              <a:t>Het ondersteunen van het zelfvertrouwen (‘</a:t>
            </a:r>
            <a:r>
              <a:rPr lang="nl-NL" dirty="0" err="1" smtClean="0"/>
              <a:t>you</a:t>
            </a:r>
            <a:r>
              <a:rPr lang="nl-NL" dirty="0" smtClean="0"/>
              <a:t> </a:t>
            </a:r>
            <a:r>
              <a:rPr lang="nl-NL" dirty="0" err="1" smtClean="0"/>
              <a:t>can</a:t>
            </a:r>
            <a:r>
              <a:rPr lang="nl-NL" dirty="0" smtClean="0"/>
              <a:t> dó </a:t>
            </a:r>
            <a:r>
              <a:rPr lang="nl-NL" dirty="0" err="1" smtClean="0"/>
              <a:t>that</a:t>
            </a:r>
            <a:r>
              <a:rPr lang="nl-NL" dirty="0" smtClean="0"/>
              <a:t>’)</a:t>
            </a:r>
          </a:p>
          <a:p>
            <a:r>
              <a:rPr lang="nl-NL" dirty="0" smtClean="0"/>
              <a:t>Het bieden van structuur in de (leef)groep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9710" y="3788229"/>
            <a:ext cx="4432290" cy="306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46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002243" cy="1320800"/>
          </a:xfrm>
        </p:spPr>
        <p:txBody>
          <a:bodyPr/>
          <a:lstStyle/>
          <a:p>
            <a:r>
              <a:rPr lang="nl-NL" dirty="0" smtClean="0"/>
              <a:t>Pedagogische vaardigheden (interventies)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54034"/>
            <a:ext cx="8596668" cy="5826035"/>
          </a:xfrm>
        </p:spPr>
        <p:txBody>
          <a:bodyPr/>
          <a:lstStyle/>
          <a:p>
            <a:r>
              <a:rPr lang="nl-NL" dirty="0" smtClean="0"/>
              <a:t>Duidelijke regels/afspraken</a:t>
            </a:r>
          </a:p>
          <a:p>
            <a:r>
              <a:rPr lang="nl-NL" dirty="0" smtClean="0"/>
              <a:t>De regels bewaken (optreden bij pestgedrag)</a:t>
            </a:r>
          </a:p>
          <a:p>
            <a:r>
              <a:rPr lang="nl-NL" dirty="0" smtClean="0"/>
              <a:t>Voorspelbaar zijn in je gedrag</a:t>
            </a:r>
          </a:p>
          <a:p>
            <a:r>
              <a:rPr lang="nl-NL" dirty="0" smtClean="0"/>
              <a:t>(Leer)omgeving die rust en zekerheid uitstraalt</a:t>
            </a:r>
          </a:p>
          <a:p>
            <a:r>
              <a:rPr lang="nl-NL" dirty="0" smtClean="0"/>
              <a:t>Benoem gewenst gedrag</a:t>
            </a:r>
          </a:p>
          <a:p>
            <a:r>
              <a:rPr lang="nl-NL" dirty="0" smtClean="0"/>
              <a:t>Wees het goede voorbeeld</a:t>
            </a:r>
          </a:p>
          <a:p>
            <a:r>
              <a:rPr lang="nl-NL" dirty="0" smtClean="0"/>
              <a:t>Geef positieve feedback</a:t>
            </a:r>
          </a:p>
          <a:p>
            <a:r>
              <a:rPr lang="nl-NL" dirty="0" smtClean="0"/>
              <a:t>Complimenteer gewenst gedrag regelmatig</a:t>
            </a:r>
          </a:p>
          <a:p>
            <a:r>
              <a:rPr lang="nl-NL" dirty="0" smtClean="0"/>
              <a:t>Help bij het leren van gemaakte fouten</a:t>
            </a:r>
          </a:p>
          <a:p>
            <a:r>
              <a:rPr lang="nl-NL" dirty="0" smtClean="0"/>
              <a:t>Oordeel enkel zorgvuldig</a:t>
            </a:r>
          </a:p>
          <a:p>
            <a:r>
              <a:rPr lang="nl-NL" dirty="0" smtClean="0"/>
              <a:t>Bouw taken op qua moeilijkheidsgraad</a:t>
            </a:r>
          </a:p>
          <a:p>
            <a:r>
              <a:rPr lang="nl-NL" dirty="0" smtClean="0"/>
              <a:t>Leer kind/cliënt omgaan met zijn mogelijkheden en onmogelijkheden</a:t>
            </a:r>
          </a:p>
          <a:p>
            <a:r>
              <a:rPr lang="nl-NL" dirty="0" smtClean="0"/>
              <a:t>Wees betrokken, ondernemend, enthousiast, positief</a:t>
            </a:r>
          </a:p>
          <a:p>
            <a:r>
              <a:rPr lang="nl-NL" dirty="0" smtClean="0"/>
              <a:t>Stuur bij in de goede richting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4414" r="3450"/>
          <a:stretch/>
        </p:blipFill>
        <p:spPr>
          <a:xfrm>
            <a:off x="8316518" y="4754880"/>
            <a:ext cx="3875482" cy="210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214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C7D7CBF8D5594CA3EABCC0E0169620" ma:contentTypeVersion="10" ma:contentTypeDescription="Een nieuw document maken." ma:contentTypeScope="" ma:versionID="d7fb8ae9b96a9cdb82831b9846d4c9dc">
  <xsd:schema xmlns:xsd="http://www.w3.org/2001/XMLSchema" xmlns:xs="http://www.w3.org/2001/XMLSchema" xmlns:p="http://schemas.microsoft.com/office/2006/metadata/properties" xmlns:ns3="1f671bd0-527c-4d2a-98b8-6946169f1e35" xmlns:ns4="7b9f8bbe-82d2-46a4-909f-9c23c02db697" targetNamespace="http://schemas.microsoft.com/office/2006/metadata/properties" ma:root="true" ma:fieldsID="44df13006c4d1b8710a8bdf93e72db5d" ns3:_="" ns4:_="">
    <xsd:import namespace="1f671bd0-527c-4d2a-98b8-6946169f1e35"/>
    <xsd:import namespace="7b9f8bbe-82d2-46a4-909f-9c23c02db69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671bd0-527c-4d2a-98b8-6946169f1e3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9f8bbe-82d2-46a4-909f-9c23c02db6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E602A1F-12DE-4525-B5BE-65547BD745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671bd0-527c-4d2a-98b8-6946169f1e35"/>
    <ds:schemaRef ds:uri="7b9f8bbe-82d2-46a4-909f-9c23c02db6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E916BB6-B82A-461B-8FA1-04A47B0C4B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120C68-D435-4D5D-8AA3-C9ED7DF3EC8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1f671bd0-527c-4d2a-98b8-6946169f1e35"/>
    <ds:schemaRef ds:uri="7b9f8bbe-82d2-46a4-909f-9c23c02db69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80</TotalTime>
  <Words>497</Words>
  <Application>Microsoft Office PowerPoint</Application>
  <PresentationFormat>Breedbeeld</PresentationFormat>
  <Paragraphs>93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Trebuchet MS</vt:lpstr>
      <vt:lpstr>Wingdings</vt:lpstr>
      <vt:lpstr>Wingdings 3</vt:lpstr>
      <vt:lpstr>Facet</vt:lpstr>
      <vt:lpstr>Methodisch handelen Deel 4</vt:lpstr>
      <vt:lpstr>Didactisch vaardig worden</vt:lpstr>
      <vt:lpstr>Uitgangspunten didactische vaardigheden</vt:lpstr>
      <vt:lpstr>Didactische sleutelvragen</vt:lpstr>
      <vt:lpstr>Voorbeelden sleutelvragen</vt:lpstr>
      <vt:lpstr>Nu concreet:</vt:lpstr>
      <vt:lpstr>Pedagogisch klimaat</vt:lpstr>
      <vt:lpstr>Invloed op pedagogisch klimaat</vt:lpstr>
      <vt:lpstr>Pedagogische vaardigheden (interventies)</vt:lpstr>
      <vt:lpstr>Resultaat van die interventies:</vt:lpstr>
      <vt:lpstr>Opdrachten Angerenstein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Methodisch handelen Deel 4</dc:title>
  <dc:creator>Simon Poelman</dc:creator>
  <cp:lastModifiedBy>Simon Poelman</cp:lastModifiedBy>
  <cp:revision>10</cp:revision>
  <dcterms:created xsi:type="dcterms:W3CDTF">2020-05-12T20:10:03Z</dcterms:created>
  <dcterms:modified xsi:type="dcterms:W3CDTF">2020-05-12T21:30:42Z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0x01010002C7D7CBF8D5594CA3EABCC0E0169620</vt:lpwstr>
  </property>
</Properties>
</file>